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8" r:id="rId3"/>
    <p:sldId id="269" r:id="rId4"/>
    <p:sldId id="270" r:id="rId5"/>
    <p:sldId id="259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182" autoAdjust="0"/>
  </p:normalViewPr>
  <p:slideViewPr>
    <p:cSldViewPr showGuides="1">
      <p:cViewPr varScale="1">
        <p:scale>
          <a:sx n="116" d="100"/>
          <a:sy n="116" d="100"/>
        </p:scale>
        <p:origin x="210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02:57.794" v="24" actId="790"/>
      <pc:docMkLst>
        <pc:docMk/>
      </pc:docMkLst>
      <pc:sldChg chg="modSp modNotes">
        <pc:chgData name="Fake Test User" userId="SID-0" providerId="Test" clId="FakeClientId" dt="2018-11-27T09:02:57.794" v="24" actId="790"/>
        <pc:sldMkLst>
          <pc:docMk/>
          <pc:sldMk cId="173668550" sldId="258"/>
        </pc:sldMkLst>
        <pc:spChg chg="mod">
          <ac:chgData name="Fake Test User" userId="SID-0" providerId="Test" clId="FakeClientId" dt="2018-11-27T08:56:53.799" v="6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56:53.799" v="6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6:57.768" v="7" actId="790"/>
        <pc:sldMkLst>
          <pc:docMk/>
          <pc:sldMk cId="1153074785" sldId="259"/>
        </pc:sldMkLst>
        <pc:spChg chg="mod">
          <ac:chgData name="Fake Test User" userId="SID-0" providerId="Test" clId="FakeClientId" dt="2018-11-27T08:56:57.768" v="7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56:57.768" v="7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7:01.846" v="8" actId="790"/>
        <pc:sldMkLst>
          <pc:docMk/>
          <pc:sldMk cId="840374242" sldId="260"/>
        </pc:sldMkLst>
        <pc:spChg chg="mod">
          <ac:chgData name="Fake Test User" userId="SID-0" providerId="Test" clId="FakeClientId" dt="2018-11-27T08:57:01.846" v="8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57:01.846" v="8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5:29.680" v="5" actId="790"/>
        <pc:sldMkLst>
          <pc:docMk/>
          <pc:sldMk cId="3714522614" sldId="263"/>
        </pc:sldMkLst>
        <pc:spChg chg="mod">
          <ac:chgData name="Fake Test User" userId="SID-0" providerId="Test" clId="FakeClientId" dt="2018-11-27T08:55:20.586" v="4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55:29.680" v="5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5:10.791" v="3" actId="790"/>
        <pc:sldMkLst>
          <pc:docMk/>
          <pc:sldMk cId="4003618854" sldId="264"/>
        </pc:sldMkLst>
        <pc:spChg chg="mod">
          <ac:chgData name="Fake Test User" userId="SID-0" providerId="Test" clId="FakeClientId" dt="2018-11-27T08:55:10.791" v="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55:10.791" v="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5:04.588" v="2" actId="790"/>
        <pc:sldMkLst>
          <pc:docMk/>
          <pc:sldMk cId="236976409" sldId="265"/>
        </pc:sldMkLst>
        <pc:spChg chg="mod">
          <ac:chgData name="Fake Test User" userId="SID-0" providerId="Test" clId="FakeClientId" dt="2018-11-27T08:55:04.588" v="2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55:04.588" v="2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4:59.244" v="1" actId="790"/>
        <pc:sldMkLst>
          <pc:docMk/>
          <pc:sldMk cId="3596815891" sldId="266"/>
        </pc:sldMkLst>
        <pc:spChg chg="mod">
          <ac:chgData name="Fake Test User" userId="SID-0" providerId="Test" clId="FakeClientId" dt="2018-11-27T08:54:59.244" v="1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54:59.244" v="1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54:50.651" v="0" actId="790"/>
        <pc:sldMkLst>
          <pc:docMk/>
          <pc:sldMk cId="1484067023" sldId="267"/>
        </pc:sldMkLst>
        <pc:spChg chg="mod">
          <ac:chgData name="Fake Test User" userId="SID-0" providerId="Test" clId="FakeClientId" dt="2018-11-27T08:54:50.651" v="0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54:50.651" v="0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9:01:54.830" v="21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57:42.296" v="9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58:49.543" v="10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58:49.543" v="10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59:21.680" v="11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59:21.680" v="11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14.489" v="14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9:01:14.489" v="14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09.974" v="13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09.974" v="13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19.301" v="15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01:19.301" v="15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24.738" v="16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24.738" v="16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33.831" v="17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9:01:33.831" v="17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33.831" v="17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33.831" v="17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37.472" v="18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37.472" v="18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44.315" v="19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01:44.315" v="19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50.377" v="20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50.377" v="20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01:54.830" v="21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01:54.830" v="21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>
              <a:solidFill>
                <a:schemeClr val="tx2"/>
              </a:solidFill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574301-0B60-479D-8904-A7D09069C3C7}" type="datetime1">
              <a:rPr lang="sl-SI" smtClean="0">
                <a:solidFill>
                  <a:schemeClr val="tx2"/>
                </a:solidFill>
              </a:rPr>
              <a:t>14. 2. 2022</a:t>
            </a:fld>
            <a:endParaRPr lang="sl-SI">
              <a:solidFill>
                <a:schemeClr val="tx2"/>
              </a:solidFill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17D5FAD-66EF-44B1-B2F4-65523468ECFE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sl-SI" noProof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sl-SI" noProof="0" smtClean="0"/>
              <a:pPr rtl="0"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157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 descr="Kup knjig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o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Slika 8" descr="Kup knji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otnik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l-SI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5A819-1184-4CD9-818B-9B3069E7FEAD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7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D94B12-5C59-4B9A-A794-454FCF0DB06B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B1422-8C5C-42E5-98E1-3A701CF3B791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8464AA-9B1B-4392-B609-B95CD6602DCF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o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o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Kup knji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F7146-AC95-47B6-B45A-A0EBBD2014E2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02BF1-D0E7-4841-B58F-193CEB1FA3D0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729DA-DABC-4577-A700-59044435B84C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C64BB5-F371-4826-B7D8-E2CF87CFD7DB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93639-8D7F-4215-A805-E3CA8BFD4A23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5BD90-0F76-49C4-AA0D-8E4F5CF0398C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35E2F-723B-4A7B-A96B-5A6076B95257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o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  <p:sp>
          <p:nvSpPr>
            <p:cNvPr id="8" name="Pravoko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sl-SI" noProof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DEFABA4-E58E-4ED0-81A1-53EC90F9A634}" type="datetime1">
              <a:rPr lang="sl-SI" noProof="0" smtClean="0"/>
              <a:t>14. 2. 2022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sl-SI" noProof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/>
              <a:t>Dobrodošli!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/>
              <a:t>Šolsko leto [leto]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87" y="0"/>
            <a:ext cx="7606581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26260" y="333331"/>
            <a:ext cx="4527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8000" b="1" dirty="0">
                <a:solidFill>
                  <a:srgbClr val="FFFFFF"/>
                </a:solidFill>
                <a:effectLst>
                  <a:outerShdw dist="50803" dir="7500142">
                    <a:srgbClr val="000000"/>
                  </a:outerShdw>
                </a:effectLst>
                <a:latin typeface="Arial"/>
                <a:cs typeface="Arial"/>
              </a:rPr>
              <a:t>Dober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573147" y="5229200"/>
            <a:ext cx="25667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8800" b="1" dirty="0">
                <a:solidFill>
                  <a:srgbClr val="FFFFFF"/>
                </a:solidFill>
                <a:effectLst>
                  <a:outerShdw dist="50803" dir="7500142">
                    <a:srgbClr val="000000"/>
                  </a:outerShdw>
                </a:effectLst>
                <a:latin typeface="Arial"/>
                <a:cs typeface="Arial"/>
              </a:rPr>
              <a:t>dan!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2204864"/>
            <a:ext cx="3430116" cy="1755842"/>
          </a:xfrm>
        </p:spPr>
        <p:txBody>
          <a:bodyPr>
            <a:normAutofit/>
          </a:bodyPr>
          <a:lstStyle/>
          <a:p>
            <a:r>
              <a:rPr lang="sl-SI" sz="3600" b="1" dirty="0"/>
              <a:t>ZDRAVSTVENA NEGA</a:t>
            </a:r>
            <a:endParaRPr lang="sl-SI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67681"/>
              </p:ext>
            </p:extLst>
          </p:nvPr>
        </p:nvGraphicFramePr>
        <p:xfrm>
          <a:off x="3718148" y="260648"/>
          <a:ext cx="8002496" cy="6264699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587977">
                  <a:extLst>
                    <a:ext uri="{9D8B030D-6E8A-4147-A177-3AD203B41FA5}">
                      <a16:colId xmlns:a16="http://schemas.microsoft.com/office/drawing/2014/main" val="2977933988"/>
                    </a:ext>
                  </a:extLst>
                </a:gridCol>
                <a:gridCol w="2980231">
                  <a:extLst>
                    <a:ext uri="{9D8B030D-6E8A-4147-A177-3AD203B41FA5}">
                      <a16:colId xmlns:a16="http://schemas.microsoft.com/office/drawing/2014/main" val="551977890"/>
                    </a:ext>
                  </a:extLst>
                </a:gridCol>
                <a:gridCol w="1502399">
                  <a:extLst>
                    <a:ext uri="{9D8B030D-6E8A-4147-A177-3AD203B41FA5}">
                      <a16:colId xmlns:a16="http://schemas.microsoft.com/office/drawing/2014/main" val="378832579"/>
                    </a:ext>
                  </a:extLst>
                </a:gridCol>
                <a:gridCol w="1503203">
                  <a:extLst>
                    <a:ext uri="{9D8B030D-6E8A-4147-A177-3AD203B41FA5}">
                      <a16:colId xmlns:a16="http://schemas.microsoft.com/office/drawing/2014/main" val="4213363832"/>
                    </a:ext>
                  </a:extLst>
                </a:gridCol>
                <a:gridCol w="1428686">
                  <a:extLst>
                    <a:ext uri="{9D8B030D-6E8A-4147-A177-3AD203B41FA5}">
                      <a16:colId xmlns:a16="http://schemas.microsoft.com/office/drawing/2014/main" val="1694140093"/>
                    </a:ext>
                  </a:extLst>
                </a:gridCol>
              </a:tblGrid>
              <a:tr h="281458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 – STROKOVNI MODULI</a:t>
                      </a:r>
                      <a:endParaRPr lang="sl-SI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311218"/>
                  </a:ext>
                </a:extLst>
              </a:tr>
              <a:tr h="516354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Zdravstvena nega in nujna medicinska pomoč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446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22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98727"/>
                  </a:ext>
                </a:extLst>
              </a:tr>
              <a:tr h="516354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Zdravstvena nega na specialnih področjih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526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26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74203"/>
                  </a:ext>
                </a:extLst>
              </a:tr>
              <a:tr h="516354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M3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Zdravstvena nega otroka in mladostnika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131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90525"/>
                  </a:ext>
                </a:extLst>
              </a:tr>
              <a:tr h="516354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M4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Anatomija, fiziologija in mikrobiologija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210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1240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Dolgotrajna oskrba 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160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49024"/>
                  </a:ext>
                </a:extLst>
              </a:tr>
              <a:tr h="750555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M6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Kakovost in varnost v zdravstveni negi in socialni oskrbi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527192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M7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Skrb za zdravje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140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524423"/>
                  </a:ext>
                </a:extLst>
              </a:tr>
              <a:tr h="516354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M8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Zdravstvena nega v zobozdravstveni dejavnosti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882129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M9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Zdravstvena terminologija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182482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M10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Vzgoja za socialne vrednote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43150"/>
                  </a:ext>
                </a:extLst>
              </a:tr>
              <a:tr h="516354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M11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Zdravstvena nega in socialna oskrba v domačem okolju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36346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Patologija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  <a:endParaRPr lang="sl-SI" sz="16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</a:t>
                      </a:r>
                      <a:endParaRPr lang="sl-SI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108015"/>
                  </a:ext>
                </a:extLst>
              </a:tr>
              <a:tr h="258172">
                <a:tc gridSpan="2">
                  <a:txBody>
                    <a:bodyPr/>
                    <a:lstStyle/>
                    <a:p>
                      <a:pPr lvl="0"/>
                      <a:r>
                        <a:rPr lang="sl-SI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B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1783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88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6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1453" y="2674487"/>
            <a:ext cx="3449873" cy="1397000"/>
          </a:xfrm>
        </p:spPr>
        <p:txBody>
          <a:bodyPr>
            <a:normAutofit/>
          </a:bodyPr>
          <a:lstStyle/>
          <a:p>
            <a:r>
              <a:rPr lang="sl-SI" sz="3600" b="1" dirty="0"/>
              <a:t>ZDRAVSTVENA NEGA</a:t>
            </a:r>
            <a:endParaRPr lang="sl-SI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894376"/>
              </p:ext>
            </p:extLst>
          </p:nvPr>
        </p:nvGraphicFramePr>
        <p:xfrm>
          <a:off x="3646140" y="332656"/>
          <a:ext cx="8330193" cy="608066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97555">
                  <a:extLst>
                    <a:ext uri="{9D8B030D-6E8A-4147-A177-3AD203B41FA5}">
                      <a16:colId xmlns:a16="http://schemas.microsoft.com/office/drawing/2014/main" val="985798222"/>
                    </a:ext>
                  </a:extLst>
                </a:gridCol>
                <a:gridCol w="4402125">
                  <a:extLst>
                    <a:ext uri="{9D8B030D-6E8A-4147-A177-3AD203B41FA5}">
                      <a16:colId xmlns:a16="http://schemas.microsoft.com/office/drawing/2014/main" val="3516453939"/>
                    </a:ext>
                  </a:extLst>
                </a:gridCol>
                <a:gridCol w="1209816">
                  <a:extLst>
                    <a:ext uri="{9D8B030D-6E8A-4147-A177-3AD203B41FA5}">
                      <a16:colId xmlns:a16="http://schemas.microsoft.com/office/drawing/2014/main" val="3228791970"/>
                    </a:ext>
                  </a:extLst>
                </a:gridCol>
                <a:gridCol w="1170244">
                  <a:extLst>
                    <a:ext uri="{9D8B030D-6E8A-4147-A177-3AD203B41FA5}">
                      <a16:colId xmlns:a16="http://schemas.microsoft.com/office/drawing/2014/main" val="3591691628"/>
                    </a:ext>
                  </a:extLst>
                </a:gridCol>
                <a:gridCol w="1150453">
                  <a:extLst>
                    <a:ext uri="{9D8B030D-6E8A-4147-A177-3AD203B41FA5}">
                      <a16:colId xmlns:a16="http://schemas.microsoft.com/office/drawing/2014/main" val="3779667060"/>
                    </a:ext>
                  </a:extLst>
                </a:gridCol>
              </a:tblGrid>
              <a:tr h="633819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Calibri" pitchFamily="34"/>
                          <a:cs typeface="Times New Roman" pitchFamily="18"/>
                        </a:rPr>
                        <a:t>C- Praktično izobraževanje v šoli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238"/>
                  </a:ext>
                </a:extLst>
              </a:tr>
              <a:tr h="54292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Praktični pouk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815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33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492566"/>
                  </a:ext>
                </a:extLst>
              </a:tr>
              <a:tr h="542926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Č – Praktično usposabljanje z delom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07907"/>
                  </a:ext>
                </a:extLst>
              </a:tr>
              <a:tr h="52406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Praktično usposabljanje z delom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304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12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93396"/>
                  </a:ext>
                </a:extLst>
              </a:tr>
              <a:tr h="542926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D – Druge oblike vzgojno-izobraževalnega dela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76717"/>
                  </a:ext>
                </a:extLst>
              </a:tr>
              <a:tr h="542926">
                <a:tc rowSpan="2"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Aktivno državljanstvo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35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025668"/>
                  </a:ext>
                </a:extLst>
              </a:tr>
              <a:tr h="542926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Interesne dejavnosti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317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71556"/>
                  </a:ext>
                </a:extLst>
              </a:tr>
              <a:tr h="542926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E – Odprti del kurikuluma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57696"/>
                  </a:ext>
                </a:extLst>
              </a:tr>
              <a:tr h="54292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Odprti kurikulum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400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21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193881"/>
                  </a:ext>
                </a:extLst>
              </a:tr>
              <a:tr h="579372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Poklicna matura (storitev in zagovor)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628303"/>
                  </a:ext>
                </a:extLst>
              </a:tr>
              <a:tr h="54292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kreditnih točk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240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61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1600">
            <a:off x="1770700" y="474950"/>
            <a:ext cx="4353456" cy="2340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842">
            <a:off x="6035460" y="3482891"/>
            <a:ext cx="3691693" cy="2768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947">
            <a:off x="1485900" y="3284984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276">
            <a:off x="7948580" y="165043"/>
            <a:ext cx="2463738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5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2204864"/>
            <a:ext cx="3502124" cy="191264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KOZMETIČNI TEHNIK</a:t>
            </a:r>
            <a:endParaRPr lang="sl-SI" sz="4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36451"/>
              </p:ext>
            </p:extLst>
          </p:nvPr>
        </p:nvGraphicFramePr>
        <p:xfrm>
          <a:off x="3675982" y="188640"/>
          <a:ext cx="8136903" cy="655271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89745">
                  <a:extLst>
                    <a:ext uri="{9D8B030D-6E8A-4147-A177-3AD203B41FA5}">
                      <a16:colId xmlns:a16="http://schemas.microsoft.com/office/drawing/2014/main" val="3787082121"/>
                    </a:ext>
                  </a:extLst>
                </a:gridCol>
                <a:gridCol w="3723094">
                  <a:extLst>
                    <a:ext uri="{9D8B030D-6E8A-4147-A177-3AD203B41FA5}">
                      <a16:colId xmlns:a16="http://schemas.microsoft.com/office/drawing/2014/main" val="1553579481"/>
                    </a:ext>
                  </a:extLst>
                </a:gridCol>
                <a:gridCol w="1379504">
                  <a:extLst>
                    <a:ext uri="{9D8B030D-6E8A-4147-A177-3AD203B41FA5}">
                      <a16:colId xmlns:a16="http://schemas.microsoft.com/office/drawing/2014/main" val="3373171577"/>
                    </a:ext>
                  </a:extLst>
                </a:gridCol>
                <a:gridCol w="1378522">
                  <a:extLst>
                    <a:ext uri="{9D8B030D-6E8A-4147-A177-3AD203B41FA5}">
                      <a16:colId xmlns:a16="http://schemas.microsoft.com/office/drawing/2014/main" val="2296958139"/>
                    </a:ext>
                  </a:extLst>
                </a:gridCol>
                <a:gridCol w="966038">
                  <a:extLst>
                    <a:ext uri="{9D8B030D-6E8A-4147-A177-3AD203B41FA5}">
                      <a16:colId xmlns:a16="http://schemas.microsoft.com/office/drawing/2014/main" val="1104377337"/>
                    </a:ext>
                  </a:extLst>
                </a:gridCol>
              </a:tblGrid>
              <a:tr h="437372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 – Splošnoizobraževalni predmeti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47768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Slovenščina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476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24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936453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Tuji jezik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408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20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547833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P3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Matematika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374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19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513270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P4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Umetnost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859057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P5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Zgodovina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512654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P6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Geografija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342815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P7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Sociologija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453063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P8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Psihologija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987153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P9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Fizika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22267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P10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Kemija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779166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P11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Biologija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362043"/>
                  </a:ext>
                </a:extLst>
              </a:tr>
              <a:tr h="437372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Športna vzgoja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340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14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93961"/>
                  </a:ext>
                </a:extLst>
              </a:tr>
              <a:tr h="866881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endParaRPr lang="sl-SI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</a:t>
                      </a: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endParaRPr lang="sl-SI" sz="2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2108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100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63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2636912"/>
            <a:ext cx="3646140" cy="1397000"/>
          </a:xfrm>
        </p:spPr>
        <p:txBody>
          <a:bodyPr>
            <a:normAutofit/>
          </a:bodyPr>
          <a:lstStyle/>
          <a:p>
            <a:r>
              <a:rPr lang="sl-SI" sz="4000" b="1" dirty="0"/>
              <a:t>KOZMETIČNI TEHNIK</a:t>
            </a:r>
            <a:endParaRPr lang="sl-SI"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89557"/>
              </p:ext>
            </p:extLst>
          </p:nvPr>
        </p:nvGraphicFramePr>
        <p:xfrm>
          <a:off x="3502124" y="332656"/>
          <a:ext cx="8352927" cy="6358626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13716">
                  <a:extLst>
                    <a:ext uri="{9D8B030D-6E8A-4147-A177-3AD203B41FA5}">
                      <a16:colId xmlns:a16="http://schemas.microsoft.com/office/drawing/2014/main" val="754523093"/>
                    </a:ext>
                  </a:extLst>
                </a:gridCol>
                <a:gridCol w="3110742">
                  <a:extLst>
                    <a:ext uri="{9D8B030D-6E8A-4147-A177-3AD203B41FA5}">
                      <a16:colId xmlns:a16="http://schemas.microsoft.com/office/drawing/2014/main" val="3428594004"/>
                    </a:ext>
                  </a:extLst>
                </a:gridCol>
                <a:gridCol w="1568188">
                  <a:extLst>
                    <a:ext uri="{9D8B030D-6E8A-4147-A177-3AD203B41FA5}">
                      <a16:colId xmlns:a16="http://schemas.microsoft.com/office/drawing/2014/main" val="956660919"/>
                    </a:ext>
                  </a:extLst>
                </a:gridCol>
                <a:gridCol w="1569032">
                  <a:extLst>
                    <a:ext uri="{9D8B030D-6E8A-4147-A177-3AD203B41FA5}">
                      <a16:colId xmlns:a16="http://schemas.microsoft.com/office/drawing/2014/main" val="4010803148"/>
                    </a:ext>
                  </a:extLst>
                </a:gridCol>
                <a:gridCol w="1491249">
                  <a:extLst>
                    <a:ext uri="{9D8B030D-6E8A-4147-A177-3AD203B41FA5}">
                      <a16:colId xmlns:a16="http://schemas.microsoft.com/office/drawing/2014/main" val="4279210652"/>
                    </a:ext>
                  </a:extLst>
                </a:gridCol>
              </a:tblGrid>
              <a:tr h="731970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/>
                          <a:ea typeface="Calibri" pitchFamily="34"/>
                          <a:cs typeface="Times New Roman" pitchFamily="18"/>
                        </a:rPr>
                        <a:t>B – STROKOVNI MODULI</a:t>
                      </a:r>
                      <a:endParaRPr lang="sl-SI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46399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Somatologija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170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9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14096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Koža in bolezni kože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924868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M3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Varovanje zdravja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136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80548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M4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Splošna kozmetologija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170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95944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Kozmetični izdelki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170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795233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M6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Kozmetična nega obraza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290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780601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M7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Kozmetična nega telesa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238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12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413122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M8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Podjetništvo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136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43260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M9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Ličenje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293495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M10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Manikira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61385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M11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Pedikura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519461"/>
                  </a:ext>
                </a:extLst>
              </a:tr>
              <a:tr h="418088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Masaža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06214"/>
                  </a:ext>
                </a:extLst>
              </a:tr>
              <a:tr h="524647">
                <a:tc gridSpan="2">
                  <a:txBody>
                    <a:bodyPr/>
                    <a:lstStyle/>
                    <a:p>
                      <a:pPr lvl="0" algn="ctr"/>
                      <a:endParaRPr lang="sl-SI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/>
                      <a:r>
                        <a:rPr lang="sl-SI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B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sl-SI" sz="20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/>
                      <a:r>
                        <a:rPr lang="sl-SI" sz="20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1783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1514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332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2636912"/>
            <a:ext cx="4032448" cy="1397000"/>
          </a:xfrm>
        </p:spPr>
        <p:txBody>
          <a:bodyPr>
            <a:normAutofit/>
          </a:bodyPr>
          <a:lstStyle/>
          <a:p>
            <a:r>
              <a:rPr lang="sl-SI" sz="4000" b="1" dirty="0"/>
              <a:t>KOZMETIČNI TEHNIK</a:t>
            </a:r>
            <a:endParaRPr lang="sl-SI"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33173"/>
              </p:ext>
            </p:extLst>
          </p:nvPr>
        </p:nvGraphicFramePr>
        <p:xfrm>
          <a:off x="4150195" y="404663"/>
          <a:ext cx="7632850" cy="604867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524984">
                  <a:extLst>
                    <a:ext uri="{9D8B030D-6E8A-4147-A177-3AD203B41FA5}">
                      <a16:colId xmlns:a16="http://schemas.microsoft.com/office/drawing/2014/main" val="2374061427"/>
                    </a:ext>
                  </a:extLst>
                </a:gridCol>
                <a:gridCol w="3872903">
                  <a:extLst>
                    <a:ext uri="{9D8B030D-6E8A-4147-A177-3AD203B41FA5}">
                      <a16:colId xmlns:a16="http://schemas.microsoft.com/office/drawing/2014/main" val="2062615638"/>
                    </a:ext>
                  </a:extLst>
                </a:gridCol>
                <a:gridCol w="1108535">
                  <a:extLst>
                    <a:ext uri="{9D8B030D-6E8A-4147-A177-3AD203B41FA5}">
                      <a16:colId xmlns:a16="http://schemas.microsoft.com/office/drawing/2014/main" val="4059606307"/>
                    </a:ext>
                  </a:extLst>
                </a:gridCol>
                <a:gridCol w="1072279">
                  <a:extLst>
                    <a:ext uri="{9D8B030D-6E8A-4147-A177-3AD203B41FA5}">
                      <a16:colId xmlns:a16="http://schemas.microsoft.com/office/drawing/2014/main" val="2193612795"/>
                    </a:ext>
                  </a:extLst>
                </a:gridCol>
                <a:gridCol w="1054149">
                  <a:extLst>
                    <a:ext uri="{9D8B030D-6E8A-4147-A177-3AD203B41FA5}">
                      <a16:colId xmlns:a16="http://schemas.microsoft.com/office/drawing/2014/main" val="1778966947"/>
                    </a:ext>
                  </a:extLst>
                </a:gridCol>
              </a:tblGrid>
              <a:tr h="590442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Calibri" pitchFamily="34"/>
                          <a:cs typeface="Times New Roman" pitchFamily="18"/>
                        </a:rPr>
                        <a:t>C- Praktično izobraževanje v šoli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83936"/>
                  </a:ext>
                </a:extLst>
              </a:tr>
              <a:tr h="50577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Praktični pouk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681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27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136263"/>
                  </a:ext>
                </a:extLst>
              </a:tr>
              <a:tr h="505773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Č – Praktično usposabljanje z delom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870637"/>
                  </a:ext>
                </a:extLst>
              </a:tr>
              <a:tr h="70602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Praktično usposabljanje z delom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304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12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217323"/>
                  </a:ext>
                </a:extLst>
              </a:tr>
              <a:tr h="505773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D – Druge oblike vzgojno-izobraževalnega dela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620609"/>
                  </a:ext>
                </a:extLst>
              </a:tr>
              <a:tr h="505773">
                <a:tc rowSpan="2">
                  <a:txBody>
                    <a:bodyPr/>
                    <a:lstStyle/>
                    <a:p>
                      <a:endParaRPr lang="sl-SI" dirty="0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Aktivno državljanstvo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35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094001"/>
                  </a:ext>
                </a:extLst>
              </a:tr>
              <a:tr h="50577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Interesne dejavnosti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317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465194"/>
                  </a:ext>
                </a:extLst>
              </a:tr>
              <a:tr h="505773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E – Odprti del kurikuluma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47650"/>
                  </a:ext>
                </a:extLst>
              </a:tr>
              <a:tr h="50577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Odprti kurikulum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578</a:t>
                      </a:r>
                      <a:endParaRPr lang="sl-SI" sz="20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27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370452"/>
                  </a:ext>
                </a:extLst>
              </a:tr>
              <a:tr h="70602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Poklicna matura (storitev in zagovor)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510648"/>
                  </a:ext>
                </a:extLst>
              </a:tr>
              <a:tr h="505773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kreditnih točk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240</a:t>
                      </a:r>
                      <a:endParaRPr lang="sl-SI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68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3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sobotainfo.com/sites/default/files/styles/novica/public/slike/naslovne/2019/4/11/dsc_30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4221088"/>
            <a:ext cx="33123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C:\Users\Uporabnik\Documents\PROMOCIJA_2020\KT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188640"/>
            <a:ext cx="2736304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96" y="2852936"/>
            <a:ext cx="2619311" cy="3495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oogle Shape;148;p9"/>
          <p:cNvPicPr preferRelativeResize="0"/>
          <p:nvPr/>
        </p:nvPicPr>
        <p:blipFill rotWithShape="1">
          <a:blip r:embed="rId5">
            <a:alphaModFix/>
          </a:blip>
          <a:srcRect t="15877" b="-1013"/>
          <a:stretch/>
        </p:blipFill>
        <p:spPr>
          <a:xfrm>
            <a:off x="8542684" y="941175"/>
            <a:ext cx="2520280" cy="299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t="32841" b="34402"/>
          <a:stretch/>
        </p:blipFill>
        <p:spPr>
          <a:xfrm>
            <a:off x="1583666" y="116631"/>
            <a:ext cx="3247017" cy="2363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6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25860" y="476672"/>
            <a:ext cx="10153128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2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b="1" dirty="0">
                <a:solidFill>
                  <a:srgbClr val="000000"/>
                </a:solidFill>
                <a:latin typeface="Arial" pitchFamily="34"/>
                <a:ea typeface="Andalus"/>
                <a:cs typeface="Andalus"/>
              </a:rPr>
              <a:t/>
            </a:r>
            <a:br>
              <a:rPr lang="sl-SI" sz="2800" b="1" dirty="0">
                <a:solidFill>
                  <a:srgbClr val="000000"/>
                </a:solidFill>
                <a:latin typeface="Arial" pitchFamily="34"/>
                <a:ea typeface="Andalus"/>
                <a:cs typeface="Andalus"/>
              </a:rPr>
            </a:br>
            <a:r>
              <a:rPr lang="sl-SI" sz="2800" b="1" dirty="0">
                <a:solidFill>
                  <a:srgbClr val="000000"/>
                </a:solidFill>
                <a:latin typeface="Arial" pitchFamily="34"/>
                <a:ea typeface="Andalus"/>
                <a:cs typeface="Andalus"/>
              </a:rPr>
              <a:t> </a:t>
            </a:r>
            <a:r>
              <a:rPr lang="sl-SI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ZDRAVSTVENA </a:t>
            </a: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NEGA</a:t>
            </a:r>
          </a:p>
          <a:p>
            <a:pPr lvl="0" algn="ctr" defTabSz="914400">
              <a:spcBef>
                <a:spcPts val="2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IN </a:t>
            </a:r>
          </a:p>
          <a:p>
            <a:pPr lvl="0" algn="ctr" defTabSz="914400">
              <a:spcBef>
                <a:spcPts val="2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KOZMETIČNI TEHNIK</a:t>
            </a:r>
            <a:br>
              <a:rPr lang="sl-SI" sz="36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</a:br>
            <a:endParaRPr lang="sl-SI" sz="3600" b="1" dirty="0">
              <a:solidFill>
                <a:schemeClr val="accent3">
                  <a:lumMod val="50000"/>
                </a:schemeClr>
              </a:solidFill>
              <a:latin typeface="Arial" pitchFamily="34"/>
              <a:ea typeface="Andalus"/>
              <a:cs typeface="Andalus"/>
            </a:endParaRPr>
          </a:p>
          <a:p>
            <a:pPr lvl="0" algn="ctr" defTabSz="914400">
              <a:spcBef>
                <a:spcPts val="2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ZAKLJUČITA IZOBRAŽEVANJE S</a:t>
            </a:r>
            <a:br>
              <a:rPr lang="sl-SI" sz="28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</a:br>
            <a:r>
              <a:rPr lang="sl-SI" sz="28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 </a:t>
            </a:r>
          </a:p>
          <a:p>
            <a:pPr lvl="0" algn="ctr" defTabSz="914400">
              <a:spcBef>
                <a:spcPts val="2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44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POKLICNO MATURO (</a:t>
            </a:r>
            <a:r>
              <a:rPr lang="sl-SI" sz="36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4 ENOTE</a:t>
            </a:r>
            <a:r>
              <a:rPr lang="sl-SI" sz="44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ea typeface="Andalus"/>
                <a:cs typeface="Andalus"/>
              </a:rPr>
              <a:t>)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Arial" pitchFamily="34"/>
              <a:ea typeface="Andalus"/>
              <a:cs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4844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3852" y="908720"/>
            <a:ext cx="10157354" cy="1397000"/>
          </a:xfrm>
        </p:spPr>
        <p:txBody>
          <a:bodyPr/>
          <a:lstStyle/>
          <a:p>
            <a:pPr algn="ctr"/>
            <a:r>
              <a:rPr lang="sl-SI" dirty="0">
                <a:latin typeface="Arial" pitchFamily="34"/>
                <a:cs typeface="Arial" pitchFamily="34"/>
              </a:rPr>
              <a:t/>
            </a:r>
            <a:br>
              <a:rPr lang="sl-SI" dirty="0">
                <a:latin typeface="Arial" pitchFamily="34"/>
                <a:cs typeface="Arial" pitchFamily="34"/>
              </a:rPr>
            </a:br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cs typeface="Arial" pitchFamily="34"/>
              </a:rPr>
              <a:t>BOLNIČAR - NEGOVALEC</a:t>
            </a:r>
            <a:endParaRPr lang="sl-SI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87785" y="4167559"/>
            <a:ext cx="10623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4400" b="1" dirty="0">
                <a:solidFill>
                  <a:schemeClr val="accent3">
                    <a:lumMod val="50000"/>
                  </a:schemeClr>
                </a:solidFill>
                <a:latin typeface="Arial" pitchFamily="34"/>
                <a:cs typeface="Arial" pitchFamily="34"/>
              </a:rPr>
              <a:t>ZAKLJUČNI IZPIT Z DVEMA ENOTAMA</a:t>
            </a:r>
          </a:p>
        </p:txBody>
      </p:sp>
    </p:spTree>
    <p:extLst>
      <p:ext uri="{BB962C8B-B14F-4D97-AF65-F5344CB8AC3E}">
        <p14:creationId xmlns:p14="http://schemas.microsoft.com/office/powerpoint/2010/main" val="6121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781800"/>
          </a:xfrm>
        </p:spPr>
        <p:txBody>
          <a:bodyPr>
            <a:normAutofit fontScale="90000"/>
          </a:bodyPr>
          <a:lstStyle/>
          <a:p>
            <a:pPr lvl="0"/>
            <a:r>
              <a:rPr lang="sl-SI" dirty="0">
                <a:latin typeface="Arial" pitchFamily="34"/>
                <a:cs typeface="Arial" pitchFamily="34"/>
              </a:rPr>
              <a:t>DODATNE </a:t>
            </a:r>
            <a:r>
              <a:rPr lang="sl-SI" dirty="0" smtClean="0">
                <a:latin typeface="Arial" pitchFamily="34"/>
                <a:cs typeface="Arial" pitchFamily="34"/>
              </a:rPr>
              <a:t>AKTIVNOSTI:</a:t>
            </a:r>
            <a:br>
              <a:rPr lang="sl-SI" dirty="0" smtClean="0">
                <a:latin typeface="Arial" pitchFamily="34"/>
                <a:cs typeface="Arial" pitchFamily="34"/>
              </a:rPr>
            </a:br>
            <a:r>
              <a:rPr lang="sl-SI" dirty="0" smtClean="0">
                <a:latin typeface="Arial" pitchFamily="34"/>
                <a:cs typeface="Arial" pitchFamily="34"/>
              </a:rPr>
              <a:t/>
            </a:r>
            <a:br>
              <a:rPr lang="sl-SI" dirty="0" smtClean="0">
                <a:latin typeface="Arial" pitchFamily="34"/>
                <a:cs typeface="Arial" pitchFamily="34"/>
              </a:rPr>
            </a:br>
            <a:r>
              <a:rPr lang="sl-SI" sz="4000" b="1" dirty="0" smtClean="0">
                <a:latin typeface="Arial" pitchFamily="34"/>
                <a:cs typeface="Arial" pitchFamily="34"/>
              </a:rPr>
              <a:t>TEKMOVANJA</a:t>
            </a:r>
            <a:r>
              <a:rPr lang="sl-SI" sz="4000" dirty="0" smtClean="0">
                <a:latin typeface="Arial" pitchFamily="34"/>
                <a:cs typeface="Arial" pitchFamily="34"/>
              </a:rPr>
              <a:t/>
            </a:r>
            <a:br>
              <a:rPr lang="sl-SI" sz="4000" dirty="0" smtClean="0">
                <a:latin typeface="Arial" pitchFamily="34"/>
                <a:cs typeface="Arial" pitchFamily="34"/>
              </a:rPr>
            </a:br>
            <a:r>
              <a:rPr lang="sl-SI" sz="4000" dirty="0" smtClean="0">
                <a:latin typeface="Arial" pitchFamily="34"/>
                <a:cs typeface="Arial" pitchFamily="34"/>
              </a:rPr>
              <a:t/>
            </a:r>
            <a:br>
              <a:rPr lang="sl-SI" sz="4000" dirty="0" smtClean="0">
                <a:latin typeface="Arial" pitchFamily="34"/>
                <a:cs typeface="Arial" pitchFamily="34"/>
              </a:rPr>
            </a:br>
            <a: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SODELOVANJE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Z ZUNANJIMI INSTITUCIJAMI</a:t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/>
              <a:t/>
            </a:r>
            <a:br>
              <a:rPr lang="sl-SI" sz="4000" b="1" dirty="0"/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OBELEŽITEV POSEBNIH DNI</a:t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EKSKURZIJE</a:t>
            </a:r>
            <a:b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PROJEKTI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(IRSKA, NEMČIJA, AVSTRIJA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1"/>
            <a:ext cx="12287101" cy="6858000"/>
          </a:xfrm>
        </p:spPr>
      </p:pic>
      <p:sp>
        <p:nvSpPr>
          <p:cNvPr id="5" name="Pravokotnik 4"/>
          <p:cNvSpPr/>
          <p:nvPr/>
        </p:nvSpPr>
        <p:spPr>
          <a:xfrm>
            <a:off x="45740" y="4653136"/>
            <a:ext cx="11999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Sonce vsako jutro vzide, </a:t>
            </a:r>
            <a:b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</a:br>
            <a: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da bi novorojenemu dnevu pokazalo pot, </a:t>
            </a:r>
            <a:b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</a:br>
            <a: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po kateri naj vodi ljudi, </a:t>
            </a:r>
            <a:b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</a:br>
            <a:r>
              <a:rPr lang="sl-SI" sz="32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da bi jim bilo dobro in da bi delali dobro.</a:t>
            </a:r>
          </a:p>
        </p:txBody>
      </p:sp>
    </p:spTree>
    <p:extLst>
      <p:ext uri="{BB962C8B-B14F-4D97-AF65-F5344CB8AC3E}">
        <p14:creationId xmlns:p14="http://schemas.microsoft.com/office/powerpoint/2010/main" val="25011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26060" y="1268760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l-SI" sz="4800" b="1" dirty="0">
                <a:solidFill>
                  <a:schemeClr val="accent4">
                    <a:lumMod val="50000"/>
                  </a:schemeClr>
                </a:solidFill>
                <a:latin typeface="Arial" pitchFamily="34"/>
                <a:cs typeface="Arial" pitchFamily="34"/>
              </a:rPr>
              <a:t>UČBENIŠKI </a:t>
            </a:r>
            <a:r>
              <a:rPr lang="sl-SI" sz="4800" b="1" dirty="0" smtClean="0">
                <a:solidFill>
                  <a:schemeClr val="accent4">
                    <a:lumMod val="50000"/>
                  </a:schemeClr>
                </a:solidFill>
                <a:latin typeface="Arial" pitchFamily="34"/>
                <a:cs typeface="Arial" pitchFamily="34"/>
              </a:rPr>
              <a:t>SKLAD</a:t>
            </a:r>
          </a:p>
          <a:p>
            <a:pPr lvl="0" algn="ctr"/>
            <a:endParaRPr lang="sl-SI" sz="4800" b="1" dirty="0">
              <a:solidFill>
                <a:schemeClr val="accent4">
                  <a:lumMod val="50000"/>
                </a:schemeClr>
              </a:solidFill>
              <a:latin typeface="Arial" pitchFamily="34"/>
              <a:cs typeface="Arial" pitchFamily="34"/>
            </a:endParaRPr>
          </a:p>
          <a:p>
            <a:pPr lvl="0" algn="ctr"/>
            <a:r>
              <a:rPr lang="sl-SI" sz="4800" b="1" dirty="0">
                <a:solidFill>
                  <a:schemeClr val="accent4">
                    <a:lumMod val="50000"/>
                  </a:schemeClr>
                </a:solidFill>
                <a:latin typeface="Arial" pitchFamily="34"/>
                <a:cs typeface="Arial" pitchFamily="34"/>
              </a:rPr>
              <a:t>TOPLA </a:t>
            </a:r>
            <a:r>
              <a:rPr lang="sl-SI" sz="4800" b="1" dirty="0" smtClean="0">
                <a:solidFill>
                  <a:schemeClr val="accent4">
                    <a:lumMod val="50000"/>
                  </a:schemeClr>
                </a:solidFill>
                <a:latin typeface="Arial" pitchFamily="34"/>
                <a:cs typeface="Arial" pitchFamily="34"/>
              </a:rPr>
              <a:t>MALICA</a:t>
            </a:r>
          </a:p>
          <a:p>
            <a:pPr lvl="0" algn="ctr"/>
            <a:endParaRPr lang="sl-SI" sz="4800" b="1" dirty="0">
              <a:solidFill>
                <a:schemeClr val="accent4">
                  <a:lumMod val="50000"/>
                </a:schemeClr>
              </a:solidFill>
              <a:latin typeface="Arial" pitchFamily="34"/>
              <a:cs typeface="Arial" pitchFamily="34"/>
            </a:endParaRPr>
          </a:p>
          <a:p>
            <a:pPr lvl="0" algn="ctr"/>
            <a:r>
              <a:rPr lang="sl-SI" sz="4800" b="1" dirty="0">
                <a:solidFill>
                  <a:schemeClr val="accent4">
                    <a:lumMod val="50000"/>
                  </a:schemeClr>
                </a:solidFill>
                <a:latin typeface="Arial" pitchFamily="34"/>
                <a:cs typeface="Arial" pitchFamily="34"/>
              </a:rPr>
              <a:t>DIJAŠKI DOM</a:t>
            </a:r>
          </a:p>
        </p:txBody>
      </p:sp>
    </p:spTree>
    <p:extLst>
      <p:ext uri="{BB962C8B-B14F-4D97-AF65-F5344CB8AC3E}">
        <p14:creationId xmlns:p14="http://schemas.microsoft.com/office/powerpoint/2010/main" val="4578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76" y="-212301"/>
            <a:ext cx="12287101" cy="722481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878388" y="4797152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Sicer pa je osnovni cilj vseh v šoli, da živimo polno življenje in svoje obveznosti opravljamo kolikor se </a:t>
            </a:r>
            <a:r>
              <a:rPr lang="sl-SI" sz="2800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da dobro.</a:t>
            </a:r>
            <a:endParaRPr lang="sl-SI" sz="28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469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49797" y="4365104"/>
            <a:ext cx="11089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In v tem prepričanju živimo svoje življenje in počnemo, kar se pač v šoli počne, pa včasih tudi to, kar se ne počne, zato, da nam je lepo.</a:t>
            </a: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8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Kar pridite!</a:t>
            </a:r>
          </a:p>
        </p:txBody>
      </p:sp>
    </p:spTree>
    <p:extLst>
      <p:ext uri="{BB962C8B-B14F-4D97-AF65-F5344CB8AC3E}">
        <p14:creationId xmlns:p14="http://schemas.microsoft.com/office/powerpoint/2010/main" val="2366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39"/>
            <a:ext cx="12524549" cy="7013342"/>
          </a:xfrm>
        </p:spPr>
      </p:pic>
      <p:sp>
        <p:nvSpPr>
          <p:cNvPr id="5" name="Pravokotnik 4"/>
          <p:cNvSpPr/>
          <p:nvPr/>
        </p:nvSpPr>
        <p:spPr>
          <a:xfrm>
            <a:off x="-170284" y="321620"/>
            <a:ext cx="6092825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54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Dober dan vam </a:t>
            </a:r>
            <a:r>
              <a:rPr lang="sl-SI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voščimo </a:t>
            </a:r>
            <a:endParaRPr lang="sl-SI" sz="5400" dirty="0" smtClean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54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48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- tehniki </a:t>
            </a:r>
            <a:r>
              <a:rPr lang="sl-SI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in tehnice zdravstvene nege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61764" y="5229200"/>
            <a:ext cx="66223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48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- bolničarji-negovalci </a:t>
            </a:r>
            <a:r>
              <a:rPr lang="sl-SI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in </a:t>
            </a:r>
            <a:endParaRPr lang="sl-SI" sz="4800" dirty="0" smtClean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 algn="ctr"/>
            <a:r>
              <a:rPr lang="sl-SI" sz="48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bolničarke-negovalke </a:t>
            </a:r>
            <a:endParaRPr lang="sl-SI" sz="48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516321" y="2276872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48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- kozmetične tehnice </a:t>
            </a:r>
            <a:r>
              <a:rPr lang="sl-SI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in, </a:t>
            </a:r>
            <a:r>
              <a:rPr lang="sl-SI" sz="480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>če </a:t>
            </a:r>
            <a:r>
              <a:rPr lang="sl-SI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imate srečo,</a:t>
            </a:r>
            <a:br>
              <a:rPr lang="sl-SI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</a:br>
            <a:r>
              <a:rPr lang="sl-SI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kakšen kozmetični tehnik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3920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2276872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sl-SI" kern="0" dirty="0">
                <a:solidFill>
                  <a:srgbClr val="00B050"/>
                </a:solidFill>
                <a:latin typeface="Arial" pitchFamily="34"/>
                <a:cs typeface="Arial" pitchFamily="34"/>
              </a:rPr>
              <a:t>Sicer pa smo vsi skupaj elementi naslednje množice</a:t>
            </a:r>
            <a:r>
              <a:rPr lang="sl-SI" kern="0" dirty="0" smtClean="0">
                <a:solidFill>
                  <a:srgbClr val="00B050"/>
                </a:solidFill>
                <a:latin typeface="Arial" pitchFamily="34"/>
                <a:cs typeface="Arial" pitchFamily="34"/>
              </a:rPr>
              <a:t>:</a:t>
            </a:r>
            <a:br>
              <a:rPr lang="sl-SI" kern="0" dirty="0" smtClean="0">
                <a:solidFill>
                  <a:srgbClr val="00B050"/>
                </a:solidFill>
                <a:latin typeface="Arial" pitchFamily="34"/>
                <a:cs typeface="Arial" pitchFamily="34"/>
              </a:rPr>
            </a:br>
            <a:r>
              <a:rPr lang="sl-SI" kern="0" dirty="0">
                <a:solidFill>
                  <a:srgbClr val="00B050"/>
                </a:solidFill>
                <a:latin typeface="Arial" pitchFamily="34"/>
                <a:cs typeface="Arial" pitchFamily="34"/>
              </a:rPr>
              <a:t/>
            </a:r>
            <a:br>
              <a:rPr lang="sl-SI" kern="0" dirty="0">
                <a:solidFill>
                  <a:srgbClr val="00B050"/>
                </a:solidFill>
                <a:latin typeface="Arial" pitchFamily="34"/>
                <a:cs typeface="Arial" pitchFamily="34"/>
              </a:rPr>
            </a:br>
            <a:r>
              <a:rPr lang="sl-SI" b="1" dirty="0">
                <a:solidFill>
                  <a:srgbClr val="FF0000"/>
                </a:solidFill>
                <a:effectLst>
                  <a:outerShdw dist="38096" dir="2700000">
                    <a:srgbClr val="C0C0C0"/>
                  </a:outerShdw>
                </a:effectLst>
                <a:latin typeface="Arial" pitchFamily="34"/>
                <a:cs typeface="Arial" pitchFamily="34"/>
              </a:rPr>
              <a:t>SREDNJA ZDRAVSTVENA ŠOLA MURSKA SOBOTA</a:t>
            </a:r>
            <a:r>
              <a:rPr lang="en-US" b="1" dirty="0">
                <a:solidFill>
                  <a:srgbClr val="FF0000"/>
                </a:solidFill>
                <a:effectLst>
                  <a:outerShdw dist="38096" dir="2700000">
                    <a:srgbClr val="C0C0C0"/>
                  </a:outerShdw>
                </a:effectLst>
                <a:latin typeface="Arial" pitchFamily="34"/>
                <a:cs typeface="Arial" pitchFamily="34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dist="38096" dir="2700000">
                    <a:srgbClr val="C0C0C0"/>
                  </a:outerShdw>
                </a:effectLst>
                <a:latin typeface="Arial" pitchFamily="34"/>
                <a:cs typeface="Arial" pitchFamily="34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7828" y="3573016"/>
            <a:ext cx="10157354" cy="5046464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 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Arial" pitchFamily="34"/>
                <a:cs typeface="Arial" pitchFamily="34"/>
              </a:rPr>
              <a:t>PROGRAMI</a:t>
            </a:r>
          </a:p>
          <a:p>
            <a:endParaRPr lang="sl-SI" b="1" dirty="0" smtClean="0">
              <a:solidFill>
                <a:schemeClr val="accent6">
                  <a:lumMod val="50000"/>
                </a:schemeClr>
              </a:solidFill>
              <a:latin typeface="Arial" pitchFamily="34"/>
              <a:cs typeface="Arial" pitchFamily="34"/>
            </a:endParaRP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itchFamily="34"/>
                <a:cs typeface="Arial" pitchFamily="34"/>
              </a:rPr>
              <a:t>ZDRAVSTVENA NEGA (4-LETNI)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Font typeface="Wingdings" pitchFamily="2"/>
              <a:buChar char="v"/>
            </a:pPr>
            <a:endParaRPr lang="sl-SI" b="1" dirty="0">
              <a:solidFill>
                <a:schemeClr val="accent6">
                  <a:lumMod val="50000"/>
                </a:schemeClr>
              </a:solidFill>
              <a:latin typeface="Arial" pitchFamily="34"/>
              <a:cs typeface="Arial" pitchFamily="34"/>
            </a:endParaRP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itchFamily="34"/>
                <a:cs typeface="Arial" pitchFamily="34"/>
              </a:rPr>
              <a:t>KOZMETIČNI TEHNIK (4-LETNI)</a:t>
            </a: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Font typeface="Wingdings" pitchFamily="2"/>
              <a:buChar char="v"/>
            </a:pPr>
            <a:endParaRPr lang="sl-SI" b="1" dirty="0">
              <a:solidFill>
                <a:schemeClr val="accent6">
                  <a:lumMod val="50000"/>
                </a:schemeClr>
              </a:solidFill>
              <a:latin typeface="Arial" pitchFamily="34"/>
              <a:cs typeface="Arial" pitchFamily="34"/>
            </a:endParaRPr>
          </a:p>
          <a:p>
            <a:pPr marL="342900" lvl="0" indent="-342900">
              <a:lnSpc>
                <a:spcPct val="8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latin typeface="Arial" pitchFamily="34"/>
                <a:cs typeface="Arial" pitchFamily="34"/>
              </a:rPr>
              <a:t>BOLNIČAR – NEGOVALEC (3-LETNI)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89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1988840"/>
            <a:ext cx="2952328" cy="2311152"/>
          </a:xfrm>
        </p:spPr>
        <p:txBody>
          <a:bodyPr rtlCol="0">
            <a:normAutofit/>
          </a:bodyPr>
          <a:lstStyle/>
          <a:p>
            <a:pPr lvl="0"/>
            <a:r>
              <a:rPr lang="sl-SI" sz="3200" b="1" spc="50" dirty="0" smtClean="0">
                <a:solidFill>
                  <a:srgbClr val="003300"/>
                </a:solidFill>
                <a:latin typeface="Arial"/>
              </a:rPr>
              <a:t>BOLNIČAR-NEGOVALEC</a:t>
            </a:r>
            <a:r>
              <a:rPr lang="sl-SI" dirty="0">
                <a:solidFill>
                  <a:srgbClr val="000000"/>
                </a:solidFill>
                <a:latin typeface="Calibri"/>
              </a:rPr>
              <a:t/>
            </a:r>
            <a:br>
              <a:rPr lang="sl-SI" dirty="0">
                <a:solidFill>
                  <a:srgbClr val="000000"/>
                </a:solidFill>
                <a:latin typeface="Calibri"/>
              </a:rPr>
            </a:b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02435"/>
              </p:ext>
            </p:extLst>
          </p:nvPr>
        </p:nvGraphicFramePr>
        <p:xfrm>
          <a:off x="3502124" y="836712"/>
          <a:ext cx="8208911" cy="5263473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36059">
                  <a:extLst>
                    <a:ext uri="{9D8B030D-6E8A-4147-A177-3AD203B41FA5}">
                      <a16:colId xmlns:a16="http://schemas.microsoft.com/office/drawing/2014/main" val="3996925919"/>
                    </a:ext>
                  </a:extLst>
                </a:gridCol>
                <a:gridCol w="3735939">
                  <a:extLst>
                    <a:ext uri="{9D8B030D-6E8A-4147-A177-3AD203B41FA5}">
                      <a16:colId xmlns:a16="http://schemas.microsoft.com/office/drawing/2014/main" val="3938842203"/>
                    </a:ext>
                  </a:extLst>
                </a:gridCol>
                <a:gridCol w="1384263">
                  <a:extLst>
                    <a:ext uri="{9D8B030D-6E8A-4147-A177-3AD203B41FA5}">
                      <a16:colId xmlns:a16="http://schemas.microsoft.com/office/drawing/2014/main" val="4056357394"/>
                    </a:ext>
                  </a:extLst>
                </a:gridCol>
                <a:gridCol w="1383278">
                  <a:extLst>
                    <a:ext uri="{9D8B030D-6E8A-4147-A177-3AD203B41FA5}">
                      <a16:colId xmlns:a16="http://schemas.microsoft.com/office/drawing/2014/main" val="1491120512"/>
                    </a:ext>
                  </a:extLst>
                </a:gridCol>
                <a:gridCol w="969372">
                  <a:extLst>
                    <a:ext uri="{9D8B030D-6E8A-4147-A177-3AD203B41FA5}">
                      <a16:colId xmlns:a16="http://schemas.microsoft.com/office/drawing/2014/main" val="4014221851"/>
                    </a:ext>
                  </a:extLst>
                </a:gridCol>
              </a:tblGrid>
              <a:tr h="537207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 – Splošnoizobraževalni predmeti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82683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Slovenščina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213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12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420622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Tuji jezik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164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9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318976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P3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Matematika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213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12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88562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P4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Umetnost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33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15495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P5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Naravoslovje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488566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P6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Družboslovje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601865"/>
                  </a:ext>
                </a:extLst>
              </a:tr>
              <a:tr h="537207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P7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Športna vzgoja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164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 </a:t>
                      </a: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562366"/>
                  </a:ext>
                </a:extLst>
              </a:tr>
              <a:tr h="965817">
                <a:tc gridSpan="3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A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1051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54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35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2636912"/>
            <a:ext cx="3096345" cy="1368152"/>
          </a:xfrm>
        </p:spPr>
        <p:txBody>
          <a:bodyPr>
            <a:noAutofit/>
          </a:bodyPr>
          <a:lstStyle/>
          <a:p>
            <a:r>
              <a:rPr lang="sl-SI" sz="3200" b="1" spc="50" dirty="0">
                <a:solidFill>
                  <a:srgbClr val="003300"/>
                </a:solidFill>
                <a:latin typeface="Arial"/>
              </a:rPr>
              <a:t>BOLNIČAR-NEGOVALEC</a:t>
            </a:r>
            <a:endParaRPr lang="sl-SI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66852"/>
              </p:ext>
            </p:extLst>
          </p:nvPr>
        </p:nvGraphicFramePr>
        <p:xfrm>
          <a:off x="3430116" y="620688"/>
          <a:ext cx="8352925" cy="5832648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13716">
                  <a:extLst>
                    <a:ext uri="{9D8B030D-6E8A-4147-A177-3AD203B41FA5}">
                      <a16:colId xmlns:a16="http://schemas.microsoft.com/office/drawing/2014/main" val="1375044229"/>
                    </a:ext>
                  </a:extLst>
                </a:gridCol>
                <a:gridCol w="3110741">
                  <a:extLst>
                    <a:ext uri="{9D8B030D-6E8A-4147-A177-3AD203B41FA5}">
                      <a16:colId xmlns:a16="http://schemas.microsoft.com/office/drawing/2014/main" val="736011384"/>
                    </a:ext>
                  </a:extLst>
                </a:gridCol>
                <a:gridCol w="1568195">
                  <a:extLst>
                    <a:ext uri="{9D8B030D-6E8A-4147-A177-3AD203B41FA5}">
                      <a16:colId xmlns:a16="http://schemas.microsoft.com/office/drawing/2014/main" val="2520688972"/>
                    </a:ext>
                  </a:extLst>
                </a:gridCol>
                <a:gridCol w="1569025">
                  <a:extLst>
                    <a:ext uri="{9D8B030D-6E8A-4147-A177-3AD203B41FA5}">
                      <a16:colId xmlns:a16="http://schemas.microsoft.com/office/drawing/2014/main" val="463238782"/>
                    </a:ext>
                  </a:extLst>
                </a:gridCol>
                <a:gridCol w="1491248">
                  <a:extLst>
                    <a:ext uri="{9D8B030D-6E8A-4147-A177-3AD203B41FA5}">
                      <a16:colId xmlns:a16="http://schemas.microsoft.com/office/drawing/2014/main" val="288271717"/>
                    </a:ext>
                  </a:extLst>
                </a:gridCol>
              </a:tblGrid>
              <a:tr h="537772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 – STROKOVNI MODULI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22633"/>
                  </a:ext>
                </a:extLst>
              </a:tr>
              <a:tr h="5377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M1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Nega in oskrba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53262"/>
                  </a:ext>
                </a:extLst>
              </a:tr>
              <a:tr h="8686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Varovanje zdravja in okolja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442870"/>
                  </a:ext>
                </a:extLst>
              </a:tr>
              <a:tr h="8686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M3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Etika in komunikacija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001700"/>
                  </a:ext>
                </a:extLst>
              </a:tr>
              <a:tr h="5377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M4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Gospodinjstvo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33368"/>
                  </a:ext>
                </a:extLst>
              </a:tr>
              <a:tr h="8686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M5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Prehrana in dietetika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905662"/>
                  </a:ext>
                </a:extLst>
              </a:tr>
              <a:tr h="5377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M6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Masaža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33554"/>
                  </a:ext>
                </a:extLst>
              </a:tr>
              <a:tr h="537772">
                <a:tc>
                  <a:txBody>
                    <a:bodyPr/>
                    <a:lstStyle/>
                    <a:p>
                      <a:pPr lvl="0" algn="ctr"/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M7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Pedikura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070734"/>
                  </a:ext>
                </a:extLst>
              </a:tr>
              <a:tr h="537772">
                <a:tc gridSpan="2">
                  <a:txBody>
                    <a:bodyPr/>
                    <a:lstStyle/>
                    <a:p>
                      <a:pPr lvl="0"/>
                      <a:r>
                        <a:rPr lang="sl-SI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B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1056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52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20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2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764" y="1844824"/>
            <a:ext cx="3024336" cy="1984648"/>
          </a:xfrm>
        </p:spPr>
        <p:txBody>
          <a:bodyPr>
            <a:normAutofit/>
          </a:bodyPr>
          <a:lstStyle/>
          <a:p>
            <a:r>
              <a:rPr lang="sl-SI" sz="3200" b="1" spc="50" dirty="0">
                <a:solidFill>
                  <a:srgbClr val="003300"/>
                </a:solidFill>
                <a:latin typeface="Arial"/>
              </a:rPr>
              <a:t>BOLNIČAR-NEGOVALEC</a:t>
            </a:r>
            <a:endParaRPr lang="sl-SI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52657"/>
              </p:ext>
            </p:extLst>
          </p:nvPr>
        </p:nvGraphicFramePr>
        <p:xfrm>
          <a:off x="3646140" y="404664"/>
          <a:ext cx="7988564" cy="6048671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561062">
                  <a:extLst>
                    <a:ext uri="{9D8B030D-6E8A-4147-A177-3AD203B41FA5}">
                      <a16:colId xmlns:a16="http://schemas.microsoft.com/office/drawing/2014/main" val="2389614842"/>
                    </a:ext>
                  </a:extLst>
                </a:gridCol>
                <a:gridCol w="4041788">
                  <a:extLst>
                    <a:ext uri="{9D8B030D-6E8A-4147-A177-3AD203B41FA5}">
                      <a16:colId xmlns:a16="http://schemas.microsoft.com/office/drawing/2014/main" val="2986769654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2556649578"/>
                    </a:ext>
                  </a:extLst>
                </a:gridCol>
                <a:gridCol w="1122248">
                  <a:extLst>
                    <a:ext uri="{9D8B030D-6E8A-4147-A177-3AD203B41FA5}">
                      <a16:colId xmlns:a16="http://schemas.microsoft.com/office/drawing/2014/main" val="3256245907"/>
                    </a:ext>
                  </a:extLst>
                </a:gridCol>
                <a:gridCol w="1103269">
                  <a:extLst>
                    <a:ext uri="{9D8B030D-6E8A-4147-A177-3AD203B41FA5}">
                      <a16:colId xmlns:a16="http://schemas.microsoft.com/office/drawing/2014/main" val="1860265917"/>
                    </a:ext>
                  </a:extLst>
                </a:gridCol>
              </a:tblGrid>
              <a:tr h="473623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Calibri" pitchFamily="34"/>
                          <a:cs typeface="Times New Roman" pitchFamily="18"/>
                        </a:rPr>
                        <a:t>C- Praktično izobraževanje v šoli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73661"/>
                  </a:ext>
                </a:extLst>
              </a:tr>
              <a:tr h="46870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Praktični pouk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624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25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072035"/>
                  </a:ext>
                </a:extLst>
              </a:tr>
              <a:tr h="463214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Č – Praktično usposabljanje z delom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78846"/>
                  </a:ext>
                </a:extLst>
              </a:tr>
              <a:tr h="926427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Praktično usposabljanje z delom 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912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36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884958"/>
                  </a:ext>
                </a:extLst>
              </a:tr>
              <a:tr h="463214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D – Druge oblike vzgojno-izobraževalnega dela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45535"/>
                  </a:ext>
                </a:extLst>
              </a:tr>
              <a:tr h="463214">
                <a:tc rowSpan="2"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Aktivno državljanstvo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30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82828"/>
                  </a:ext>
                </a:extLst>
              </a:tr>
              <a:tr h="46321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Interesne dejavnosti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130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634738"/>
                  </a:ext>
                </a:extLst>
              </a:tr>
              <a:tr h="463214">
                <a:tc gridSpan="5">
                  <a:txBody>
                    <a:bodyPr/>
                    <a:lstStyle/>
                    <a:p>
                      <a:pPr lvl="0" algn="ctr"/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E – Odprti del kurikuluma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32552"/>
                  </a:ext>
                </a:extLst>
              </a:tr>
              <a:tr h="468708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Odprti kurikulum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 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590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28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56120"/>
                  </a:ext>
                </a:extLst>
              </a:tr>
              <a:tr h="926427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Zaključni izpit (storitev in zagovor)</a:t>
                      </a:r>
                      <a:endParaRPr lang="sl-SI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15212"/>
                  </a:ext>
                </a:extLst>
              </a:tr>
              <a:tr h="46870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kreditnih točk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l-SI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180</a:t>
                      </a:r>
                      <a:endParaRPr lang="sl-SI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50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8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332656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96" y="2924944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01" y="587693"/>
            <a:ext cx="2159870" cy="467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9087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4" y="3356992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0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1484784"/>
            <a:ext cx="3312368" cy="1872208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ZDRAVSTVENA NEGA</a:t>
            </a:r>
            <a:endParaRPr lang="sl-SI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70559"/>
              </p:ext>
            </p:extLst>
          </p:nvPr>
        </p:nvGraphicFramePr>
        <p:xfrm>
          <a:off x="3430116" y="404664"/>
          <a:ext cx="8352928" cy="619269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08062">
                  <a:extLst>
                    <a:ext uri="{9D8B030D-6E8A-4147-A177-3AD203B41FA5}">
                      <a16:colId xmlns:a16="http://schemas.microsoft.com/office/drawing/2014/main" val="975080453"/>
                    </a:ext>
                  </a:extLst>
                </a:gridCol>
                <a:gridCol w="3821933">
                  <a:extLst>
                    <a:ext uri="{9D8B030D-6E8A-4147-A177-3AD203B41FA5}">
                      <a16:colId xmlns:a16="http://schemas.microsoft.com/office/drawing/2014/main" val="693692236"/>
                    </a:ext>
                  </a:extLst>
                </a:gridCol>
                <a:gridCol w="1416122">
                  <a:extLst>
                    <a:ext uri="{9D8B030D-6E8A-4147-A177-3AD203B41FA5}">
                      <a16:colId xmlns:a16="http://schemas.microsoft.com/office/drawing/2014/main" val="909421570"/>
                    </a:ext>
                  </a:extLst>
                </a:gridCol>
                <a:gridCol w="1415130">
                  <a:extLst>
                    <a:ext uri="{9D8B030D-6E8A-4147-A177-3AD203B41FA5}">
                      <a16:colId xmlns:a16="http://schemas.microsoft.com/office/drawing/2014/main" val="1718743660"/>
                    </a:ext>
                  </a:extLst>
                </a:gridCol>
                <a:gridCol w="991681">
                  <a:extLst>
                    <a:ext uri="{9D8B030D-6E8A-4147-A177-3AD203B41FA5}">
                      <a16:colId xmlns:a16="http://schemas.microsoft.com/office/drawing/2014/main" val="709396791"/>
                    </a:ext>
                  </a:extLst>
                </a:gridCol>
              </a:tblGrid>
              <a:tr h="412966"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A – Splošnoizobraževalni predmeti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9334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Slovenščina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487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24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41086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Tuji jezik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417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20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914312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P3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Matematika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383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19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030593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P4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Umetnost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462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P5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Zgodovina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102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306983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P6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Geografija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411553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P7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Sociologija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izbirno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08464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P8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Psihologija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68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178039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P9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Fizika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667672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P10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Kemija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34852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P11 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Biologija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70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39002"/>
                  </a:ext>
                </a:extLst>
              </a:tr>
              <a:tr h="412966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P12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Športna vzgoja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obvezno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340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14 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018621"/>
                  </a:ext>
                </a:extLst>
              </a:tr>
              <a:tr h="824134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endParaRPr lang="sl-SI" sz="24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Skupaj A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endParaRPr lang="sl-SI" sz="240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endParaRPr lang="sl-SI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2143 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</a:pPr>
                      <a:r>
                        <a:rPr lang="sl-SI" sz="2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100</a:t>
                      </a:r>
                      <a:endParaRPr lang="sl-SI" sz="2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0" marR="0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93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9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stavitev »Dobrodošli nazaj v šoli«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1_TF03460615" id="{AB02E382-0048-42ED-A462-1A3F1874F06D}" vid="{A62443EC-084D-4F74-987C-FBD77CB76ACA}"/>
    </a:ext>
  </a:extLst>
</a:theme>
</file>

<file path=ppt/theme/theme2.xml><?xml version="1.0" encoding="utf-8"?>
<a:theme xmlns:a="http://schemas.openxmlformats.org/drawingml/2006/main" name="Officeova 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tf03460615_win32</Template>
  <TotalTime>156</TotalTime>
  <Words>880</Words>
  <Application>Microsoft Office PowerPoint</Application>
  <PresentationFormat>Po meri</PresentationFormat>
  <Paragraphs>482</Paragraphs>
  <Slides>22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Andalus</vt:lpstr>
      <vt:lpstr>Arial</vt:lpstr>
      <vt:lpstr>Calibri</vt:lpstr>
      <vt:lpstr>Century Gothic</vt:lpstr>
      <vt:lpstr>Times New Roman</vt:lpstr>
      <vt:lpstr>Wingdings</vt:lpstr>
      <vt:lpstr>Predstavitev »Dobrodošli nazaj v šoli«</vt:lpstr>
      <vt:lpstr>Dobrodošli!</vt:lpstr>
      <vt:lpstr>PowerPointova predstavitev</vt:lpstr>
      <vt:lpstr>PowerPointova predstavitev</vt:lpstr>
      <vt:lpstr>Sicer pa smo vsi skupaj elementi naslednje množice:  SREDNJA ZDRAVSTVENA ŠOLA MURSKA SOBOTA </vt:lpstr>
      <vt:lpstr>BOLNIČAR-NEGOVALEC </vt:lpstr>
      <vt:lpstr>BOLNIČAR-NEGOVALEC</vt:lpstr>
      <vt:lpstr>BOLNIČAR-NEGOVALEC</vt:lpstr>
      <vt:lpstr>PowerPointova predstavitev</vt:lpstr>
      <vt:lpstr>ZDRAVSTVENA NEGA</vt:lpstr>
      <vt:lpstr>ZDRAVSTVENA NEGA</vt:lpstr>
      <vt:lpstr>ZDRAVSTVENA NEGA</vt:lpstr>
      <vt:lpstr>PowerPointova predstavitev</vt:lpstr>
      <vt:lpstr>KOZMETIČNI TEHNIK</vt:lpstr>
      <vt:lpstr>KOZMETIČNI TEHNIK</vt:lpstr>
      <vt:lpstr>KOZMETIČNI TEHNIK</vt:lpstr>
      <vt:lpstr>PowerPointova predstavitev</vt:lpstr>
      <vt:lpstr>PowerPointova predstavitev</vt:lpstr>
      <vt:lpstr> BOLNIČAR - NEGOVALEC</vt:lpstr>
      <vt:lpstr>DODATNE AKTIVNOSTI:  TEKMOVANJA  SODELOVANJE Z ZUNANJIMI INSTITUCIJAMI  OBELEŽITEV POSEBNIH DNI  EKSKURZIJE  PROJEKTI  (IRSKA, NEMČIJA, AVSTRIJA)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Dobrodošli!</dc:title>
  <dc:creator>Uporabnik</dc:creator>
  <cp:lastModifiedBy>Božidar Šalamon</cp:lastModifiedBy>
  <cp:revision>50</cp:revision>
  <dcterms:created xsi:type="dcterms:W3CDTF">2022-02-07T17:09:53Z</dcterms:created>
  <dcterms:modified xsi:type="dcterms:W3CDTF">2022-02-14T15:19:22Z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